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9" r:id="rId2"/>
    <p:sldId id="258" r:id="rId3"/>
    <p:sldId id="301" r:id="rId4"/>
    <p:sldId id="269" r:id="rId5"/>
    <p:sldId id="298" r:id="rId6"/>
    <p:sldId id="290" r:id="rId7"/>
    <p:sldId id="273" r:id="rId8"/>
    <p:sldId id="294" r:id="rId9"/>
    <p:sldId id="315" r:id="rId10"/>
    <p:sldId id="303" r:id="rId11"/>
    <p:sldId id="304" r:id="rId12"/>
    <p:sldId id="309" r:id="rId13"/>
    <p:sldId id="312" r:id="rId14"/>
    <p:sldId id="275" r:id="rId15"/>
    <p:sldId id="310" r:id="rId16"/>
    <p:sldId id="307" r:id="rId17"/>
    <p:sldId id="274" r:id="rId18"/>
    <p:sldId id="305" r:id="rId19"/>
    <p:sldId id="306" r:id="rId20"/>
    <p:sldId id="277" r:id="rId21"/>
    <p:sldId id="276" r:id="rId22"/>
    <p:sldId id="308" r:id="rId23"/>
    <p:sldId id="314" r:id="rId24"/>
    <p:sldId id="311" r:id="rId25"/>
    <p:sldId id="313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1"/>
  </p:normalViewPr>
  <p:slideViewPr>
    <p:cSldViewPr snapToGrid="0" snapToObjects="1">
      <p:cViewPr varScale="1">
        <p:scale>
          <a:sx n="91" d="100"/>
          <a:sy n="91" d="100"/>
        </p:scale>
        <p:origin x="170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3" d="100"/>
        <a:sy n="10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DEB37-610F-5C45-BAE4-A506EBE0B331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4988C-D63F-8843-A76A-B5D2766818C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7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wrap="square" lIns="0" tIns="0" rIns="0" bIns="0" anchor="b" anchorCtr="0" compatLnSpc="1"/>
          <a:lstStyle/>
          <a:p>
            <a:pPr lvl="0"/>
            <a:fld id="{6D8EE7E2-2210-4A91-BDA6-60E1F68F1B2E}" type="slidenum">
              <a:rPr/>
              <a:pPr lvl="0"/>
              <a:t>1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4588" y="693738"/>
            <a:ext cx="4570412" cy="342900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6436" y="4342582"/>
            <a:ext cx="5485129" cy="276999"/>
          </a:xfrm>
        </p:spPr>
        <p:txBody>
          <a:bodyPr>
            <a:spAutoFit/>
          </a:bodyPr>
          <a:lstStyle>
            <a:defPPr lvl="0">
              <a:buNone/>
            </a:defPPr>
            <a:lvl1pPr lvl="0">
              <a:buNone/>
            </a:lvl1pPr>
            <a:lvl2pPr lvl="1">
              <a:buClr>
                <a:srgbClr val="000000"/>
              </a:buClr>
              <a:buSzPct val="100000"/>
              <a:buFont typeface="Times New Roman" pitchFamily="18"/>
              <a:buChar char="–"/>
            </a:lvl2pPr>
            <a:lvl3pPr lvl="2">
              <a:buClr>
                <a:srgbClr val="000000"/>
              </a:buClr>
              <a:buSzPct val="100000"/>
              <a:buFont typeface="Times New Roman" pitchFamily="18"/>
              <a:buChar char="•"/>
            </a:lvl3pPr>
            <a:lvl4pPr lvl="3">
              <a:buClr>
                <a:srgbClr val="000000"/>
              </a:buClr>
              <a:buSzPct val="100000"/>
              <a:buFont typeface="Times New Roman" pitchFamily="18"/>
              <a:buChar char="–"/>
            </a:lvl4pPr>
            <a:lvl5pPr lvl="4">
              <a:buClr>
                <a:srgbClr val="000000"/>
              </a:buClr>
              <a:buSzPct val="100000"/>
              <a:buFont typeface="Times New Roman" pitchFamily="18"/>
              <a:buChar char="»"/>
            </a:lvl5pPr>
            <a:lvl6pPr lvl="5">
              <a:buClr>
                <a:srgbClr val="000000"/>
              </a:buClr>
              <a:buSzPct val="100000"/>
              <a:buFont typeface="Times New Roman" pitchFamily="18"/>
              <a:buChar char="»"/>
            </a:lvl6pPr>
            <a:lvl7pPr lvl="6">
              <a:buClr>
                <a:srgbClr val="000000"/>
              </a:buClr>
              <a:buSzPct val="100000"/>
              <a:buFont typeface="Times New Roman" pitchFamily="18"/>
              <a:buChar char="»"/>
            </a:lvl7pPr>
            <a:lvl8pPr lvl="7">
              <a:buClr>
                <a:srgbClr val="000000"/>
              </a:buClr>
              <a:buSzPct val="100000"/>
              <a:buFont typeface="Times New Roman" pitchFamily="18"/>
              <a:buChar char="»"/>
            </a:lvl8pPr>
            <a:lvl9pPr lvl="8">
              <a:buClr>
                <a:srgbClr val="000000"/>
              </a:buClr>
              <a:buSzPct val="100000"/>
              <a:buFont typeface="Times New Roman" pitchFamily="18"/>
              <a:buChar char="»"/>
            </a:lvl9pPr>
          </a:lstStyle>
          <a:p>
            <a:r>
              <a:rPr lang="en-US" dirty="0" smtClean="0"/>
              <a:t>Maybe? People like astronomy pictures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Explain the concept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Astroinformatics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74988C-D63F-8843-A76A-B5D2766818C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07C18-5E71-445E-B74A-4F9AB0FC8A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9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9ADE9-3F68-754B-83CB-6B601DF2EFCC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0A064-7BF9-0045-B2EA-3F39446269F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emf"/><Relationship Id="rId3" Type="http://schemas.openxmlformats.org/officeDocument/2006/relationships/image" Target="../media/image5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jp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368" y="7185"/>
            <a:ext cx="1728109" cy="17282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753906" y="1307"/>
            <a:ext cx="1728109" cy="9333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480382" y="0"/>
            <a:ext cx="1728109" cy="17282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5216982" y="-17309"/>
            <a:ext cx="1728109" cy="1961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946723" y="0"/>
            <a:ext cx="2197363" cy="23517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825321" y="3416084"/>
            <a:ext cx="1873424" cy="185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946723" y="1885051"/>
            <a:ext cx="2197363" cy="2099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1661819" y="911500"/>
            <a:ext cx="1869178" cy="340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3466014" y="1738413"/>
            <a:ext cx="2185933" cy="17279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5472018" y="1896809"/>
            <a:ext cx="1728109" cy="1589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-17307" y="4306030"/>
            <a:ext cx="2911857" cy="172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 r="4800"/>
          <a:stretch>
            <a:fillRect/>
          </a:stretch>
        </p:blipFill>
        <p:spPr>
          <a:xfrm>
            <a:off x="-33552" y="1715227"/>
            <a:ext cx="1719292" cy="261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6772345" y="4886372"/>
            <a:ext cx="2389048" cy="1978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6768100" y="3465072"/>
            <a:ext cx="2375986" cy="1988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-4245" y="5996762"/>
            <a:ext cx="2808014" cy="8367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8">
            <a:lum/>
            <a:alphaModFix/>
          </a:blip>
          <a:srcRect/>
          <a:stretch>
            <a:fillRect/>
          </a:stretch>
        </p:blipFill>
        <p:spPr>
          <a:xfrm>
            <a:off x="4649762" y="3218827"/>
            <a:ext cx="2131073" cy="3639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9">
            <a:lum/>
            <a:alphaModFix/>
          </a:blip>
          <a:srcRect/>
          <a:stretch>
            <a:fillRect/>
          </a:stretch>
        </p:blipFill>
        <p:spPr>
          <a:xfrm>
            <a:off x="2631023" y="5119880"/>
            <a:ext cx="2194424" cy="172796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solidFill>
            <a:schemeClr val="accent1">
              <a:alpha val="61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 </a:t>
            </a:r>
            <a:r>
              <a:rPr lang="en-US" dirty="0">
                <a:solidFill>
                  <a:srgbClr val="FFFF00"/>
                </a:solidFill>
              </a:rPr>
              <a:t>Applying Your PhD to a Future Career </a:t>
            </a:r>
            <a:r>
              <a:rPr lang="en-US" dirty="0" smtClean="0">
                <a:solidFill>
                  <a:srgbClr val="FFFF00"/>
                </a:solidFill>
              </a:rPr>
              <a:t>in Data </a:t>
            </a:r>
            <a:r>
              <a:rPr lang="en-US" dirty="0">
                <a:solidFill>
                  <a:srgbClr val="FFFF00"/>
                </a:solidFill>
              </a:rPr>
              <a:t>Science</a:t>
            </a:r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1230923" y="4372763"/>
            <a:ext cx="6400800" cy="1323177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Christopher J. Miller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University of Michigan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cumbr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630"/>
          <a:stretch/>
        </p:blipFill>
        <p:spPr>
          <a:xfrm>
            <a:off x="267677" y="1552333"/>
            <a:ext cx="8595876" cy="4327964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544311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accent6"/>
                </a:solidFill>
              </a:rPr>
              <a:t>Michigan’s Data Science Initiative</a:t>
            </a:r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7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544311" y="2605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accent6"/>
                </a:solidFill>
              </a:rPr>
              <a:t>Computational Science</a:t>
            </a:r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5" name="Picture 5" descr="C:\Users\Eric Michielssen\AppData\Local\Microsoft\Windows\Temporary Internet Files\Content.Outlook\W2MIWZIM\MICDE-inde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50" y="1471195"/>
            <a:ext cx="7189473" cy="513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77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544311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accent6"/>
                </a:solidFill>
              </a:rPr>
              <a:t>Computational Science</a:t>
            </a:r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6" r="720"/>
          <a:stretch/>
        </p:blipFill>
        <p:spPr>
          <a:xfrm>
            <a:off x="618979" y="1745417"/>
            <a:ext cx="7990449" cy="475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4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544311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accent6"/>
                </a:solidFill>
              </a:rPr>
              <a:t>Computational Science</a:t>
            </a:r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7" b="7407"/>
          <a:stretch/>
        </p:blipFill>
        <p:spPr>
          <a:xfrm>
            <a:off x="140678" y="1486770"/>
            <a:ext cx="8773911" cy="44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Firefox01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11" y="1654153"/>
            <a:ext cx="7527489" cy="4520449"/>
          </a:xfrm>
          <a:prstGeom prst="rect">
            <a:avLst/>
          </a:prstGeom>
        </p:spPr>
      </p:pic>
      <p:sp>
        <p:nvSpPr>
          <p:cNvPr id="7" name="Title 5"/>
          <p:cNvSpPr txBox="1">
            <a:spLocks/>
          </p:cNvSpPr>
          <p:nvPr/>
        </p:nvSpPr>
        <p:spPr>
          <a:xfrm>
            <a:off x="349266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Science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08312" y="6220940"/>
            <a:ext cx="5330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Connecting people and ideas across disciplines. 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 txBox="1">
            <a:spLocks/>
          </p:cNvSpPr>
          <p:nvPr/>
        </p:nvSpPr>
        <p:spPr>
          <a:xfrm>
            <a:off x="349266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Science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b="7551"/>
          <a:stretch/>
        </p:blipFill>
        <p:spPr>
          <a:xfrm>
            <a:off x="0" y="1181686"/>
            <a:ext cx="9144000" cy="46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4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/>
          <p:cNvSpPr txBox="1">
            <a:spLocks/>
          </p:cNvSpPr>
          <p:nvPr/>
        </p:nvSpPr>
        <p:spPr>
          <a:xfrm>
            <a:off x="349266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Science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08312" y="6220940"/>
            <a:ext cx="53304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Connecting people and ideas across disciplines.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66" y="1198880"/>
            <a:ext cx="74422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544311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</a:rPr>
              <a:t>Technology Services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95778" y="6161852"/>
            <a:ext cx="577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GPUs</a:t>
            </a:r>
            <a:r>
              <a:rPr lang="en-US" dirty="0" smtClean="0">
                <a:solidFill>
                  <a:srgbClr val="FFFF00"/>
                </a:solidFill>
              </a:rPr>
              <a:t>, parallel, massively serial, high memory, HADOOP, etc. 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47" y="1221552"/>
            <a:ext cx="7429500" cy="4940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544311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accent6"/>
                </a:solidFill>
              </a:rPr>
              <a:t>Technology Services</a:t>
            </a:r>
            <a:endParaRPr lang="en-US" sz="4000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0" y="2251192"/>
            <a:ext cx="6095316" cy="27883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25" y="1417638"/>
            <a:ext cx="2938398" cy="51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358900"/>
            <a:ext cx="7416800" cy="4140200"/>
          </a:xfrm>
          <a:prstGeom prst="rect">
            <a:avLst/>
          </a:prstGeom>
        </p:spPr>
      </p:pic>
      <p:sp>
        <p:nvSpPr>
          <p:cNvPr id="7" name="Title 5"/>
          <p:cNvSpPr txBox="1">
            <a:spLocks/>
          </p:cNvSpPr>
          <p:nvPr/>
        </p:nvSpPr>
        <p:spPr>
          <a:xfrm>
            <a:off x="544311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accent6"/>
                </a:solidFill>
              </a:rPr>
              <a:t>Technology Services</a:t>
            </a:r>
            <a:endParaRPr lang="en-US" sz="4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84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820" y="4025667"/>
            <a:ext cx="4358727" cy="2784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202" y="132375"/>
            <a:ext cx="7301871" cy="3391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80" y="4046802"/>
            <a:ext cx="4246887" cy="274798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5400000" flipH="1" flipV="1">
            <a:off x="1710857" y="3283839"/>
            <a:ext cx="1364729" cy="938332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V="1">
            <a:off x="6023767" y="3350561"/>
            <a:ext cx="1364730" cy="804887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057380" y="5469172"/>
            <a:ext cx="938334" cy="1588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9" y="2093198"/>
            <a:ext cx="8982689" cy="3716053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470353" y="35407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accent6"/>
                </a:solidFill>
              </a:rPr>
              <a:t>Technology Services</a:t>
            </a:r>
            <a:endParaRPr lang="en-US" sz="40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refox01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859" y="1417638"/>
            <a:ext cx="6952488" cy="5217421"/>
          </a:xfrm>
          <a:prstGeom prst="rect">
            <a:avLst/>
          </a:prstGeom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341019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Scientific </a:t>
            </a: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Consultin</a:t>
            </a:r>
            <a:r>
              <a:rPr lang="en-US" sz="3600" dirty="0" smtClean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g Services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5"/>
          <p:cNvSpPr txBox="1">
            <a:spLocks/>
          </p:cNvSpPr>
          <p:nvPr/>
        </p:nvSpPr>
        <p:spPr>
          <a:xfrm>
            <a:off x="341019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Scientific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Consultin</a:t>
            </a:r>
            <a:r>
              <a:rPr lang="en-US" sz="3600" dirty="0" smtClean="0">
                <a:solidFill>
                  <a:schemeClr val="accent6"/>
                </a:solidFill>
                <a:latin typeface="+mj-lt"/>
                <a:ea typeface="+mj-ea"/>
                <a:cs typeface="+mj-cs"/>
              </a:rPr>
              <a:t>g Services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625893"/>
            <a:ext cx="73787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3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Placement? TBD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0" b="12031"/>
          <a:stretch/>
        </p:blipFill>
        <p:spPr>
          <a:xfrm>
            <a:off x="0" y="1533378"/>
            <a:ext cx="91440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2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0029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Define the foundational pillars leading to success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Fill in the missing components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Degrees and certificates: the PhD Scientific Computing was too hard. Created a certificate program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Domain-science focused Data Science and Computational focused Data Science are different. We built a domain-focused Data Science institute (MIDAS)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Technology: built secure data caves, DB clusters, clouds of all sorts.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Training: CSCAR grows to provide “expert” training. Data Science becomes an “add-on certificate” to a degree.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Industry connections: conferences where academics are the minority. Networking through a next generation of data scientists. Industry internships.</a:t>
            </a:r>
          </a:p>
          <a:p>
            <a:r>
              <a:rPr lang="en-US" dirty="0">
                <a:solidFill>
                  <a:srgbClr val="FFFF00"/>
                </a:solidFill>
              </a:rPr>
              <a:t>T</a:t>
            </a:r>
            <a:r>
              <a:rPr lang="en-US" dirty="0" smtClean="0">
                <a:solidFill>
                  <a:srgbClr val="FFFF00"/>
                </a:solidFill>
              </a:rPr>
              <a:t>he daily grind (the really hard part)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How Michigan is Getting on with </a:t>
            </a:r>
            <a:br>
              <a:rPr lang="en-US" dirty="0" smtClean="0">
                <a:solidFill>
                  <a:schemeClr val="accent6"/>
                </a:solidFill>
              </a:rPr>
            </a:br>
            <a:r>
              <a:rPr lang="en-US" dirty="0" smtClean="0">
                <a:solidFill>
                  <a:schemeClr val="accent6"/>
                </a:solidFill>
              </a:rPr>
              <a:t>Data Science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20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83" y="-161461"/>
            <a:ext cx="8563317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My first PhD Students: non-Astronomers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83" y="1047970"/>
            <a:ext cx="172720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55" y="1023425"/>
            <a:ext cx="1585545" cy="1902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5" t="14805" r="38308" b="13754"/>
          <a:stretch/>
        </p:blipFill>
        <p:spPr>
          <a:xfrm>
            <a:off x="123483" y="2775170"/>
            <a:ext cx="4121834" cy="4082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4" t="11908" r="34118" b="17446"/>
          <a:stretch/>
        </p:blipFill>
        <p:spPr>
          <a:xfrm>
            <a:off x="4684541" y="2926080"/>
            <a:ext cx="4107766" cy="31188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9476" y="1223889"/>
            <a:ext cx="2008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Daniel Gifford 2016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Data Scientist (1</a:t>
            </a:r>
            <a:r>
              <a:rPr lang="en-US" baseline="30000" dirty="0" smtClean="0">
                <a:solidFill>
                  <a:srgbClr val="FFFF00"/>
                </a:solidFill>
              </a:rPr>
              <a:t>st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Getty Images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Seattle, WA USA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0061" y="1055074"/>
            <a:ext cx="25190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Guillermo Cabrera 2015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Assistant Professor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Department of 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Computer Science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University of Concepcion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Concepcion, Chile</a:t>
            </a:r>
          </a:p>
        </p:txBody>
      </p:sp>
    </p:spTree>
    <p:extLst>
      <p:ext uri="{BB962C8B-B14F-4D97-AF65-F5344CB8AC3E}">
        <p14:creationId xmlns:p14="http://schemas.microsoft.com/office/powerpoint/2010/main" val="8556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Big Data and Astronomy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417638"/>
            <a:ext cx="5080000" cy="5080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900413" y="1417638"/>
            <a:ext cx="5348968" cy="5247995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">
                <a:schemeClr val="tx1">
                  <a:lumMod val="50000"/>
                  <a:lumOff val="50000"/>
                  <a:alpha val="30000"/>
                </a:schemeClr>
              </a:gs>
              <a:gs pos="52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Astronomy provides a sandbox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Data is voluminous, complex, heterogeneous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Open source software and data access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Resources are key to future success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Computing brain power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Outside domain expertise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Storage, network, computation, visualization connectedness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Professional advancement is following a new model for PhD Scientists 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New data science centers will provide real world experience for academically trained PhDs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gerSmithGS2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524000"/>
            <a:ext cx="3035300" cy="2790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328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Astronomy is remote sensing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t="8640"/>
          <a:stretch>
            <a:fillRect/>
          </a:stretch>
        </p:blipFill>
        <p:spPr>
          <a:xfrm>
            <a:off x="3454400" y="802640"/>
            <a:ext cx="5080000" cy="5801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4419600"/>
            <a:ext cx="307142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We cannot repeat (or change)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the Universe in a controlled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environment. We cannot make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planets, stars, or galaxies. We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cannot make the vacuum of 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space, nor the shape of space-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time around a black-hole.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Connecting Big Data and Theory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01" y="1508709"/>
            <a:ext cx="6033702" cy="4864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24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Other Domains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089772"/>
            <a:ext cx="8547100" cy="5549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61649" y="6189785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UM internal document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Data Science Training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00" y="1511300"/>
            <a:ext cx="424180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30" y="3586607"/>
            <a:ext cx="2110734" cy="298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040" y="3586607"/>
            <a:ext cx="3378200" cy="241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1265" y="5250037"/>
            <a:ext cx="2819082" cy="479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852" y="4659185"/>
            <a:ext cx="2517793" cy="463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9340" y="6218706"/>
            <a:ext cx="4311224" cy="349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85"/>
          <a:stretch/>
        </p:blipFill>
        <p:spPr>
          <a:xfrm>
            <a:off x="4446240" y="1270083"/>
            <a:ext cx="4572000" cy="22367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6" t="32224" r="26308" b="44658"/>
          <a:stretch/>
        </p:blipFill>
        <p:spPr>
          <a:xfrm>
            <a:off x="2441265" y="3685710"/>
            <a:ext cx="2789970" cy="820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738" y="274638"/>
            <a:ext cx="9030262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The Emergence of Data Science Institutes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8" y="1756059"/>
            <a:ext cx="3200400" cy="147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38" y="1745884"/>
            <a:ext cx="2884540" cy="1506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38" y="6055984"/>
            <a:ext cx="3109926" cy="674854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678" y="5921947"/>
            <a:ext cx="2791417" cy="818368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631" y="2141161"/>
            <a:ext cx="2800898" cy="7414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38" y="3564117"/>
            <a:ext cx="3601678" cy="2084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9222" y="3734442"/>
            <a:ext cx="2858534" cy="14500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42184" y="3326266"/>
            <a:ext cx="153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Vicky </a:t>
            </a:r>
            <a:r>
              <a:rPr lang="en-US" dirty="0" err="1" smtClean="0">
                <a:solidFill>
                  <a:srgbClr val="FFFF00"/>
                </a:solidFill>
              </a:rPr>
              <a:t>Kalogera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6232" y="5952932"/>
            <a:ext cx="2805080" cy="801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31" b="-11816"/>
          <a:stretch/>
        </p:blipFill>
        <p:spPr>
          <a:xfrm>
            <a:off x="0" y="1589648"/>
            <a:ext cx="9144000" cy="46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9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39752</TotalTime>
  <Words>373</Words>
  <Application>Microsoft Macintosh PowerPoint</Application>
  <PresentationFormat>On-screen Show (4:3)</PresentationFormat>
  <Paragraphs>69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 Applying Your PhD to a Future Career in Data Science</vt:lpstr>
      <vt:lpstr>PowerPoint Presentation</vt:lpstr>
      <vt:lpstr>Big Data and Astronomy</vt:lpstr>
      <vt:lpstr>Astronomy is remote sensing</vt:lpstr>
      <vt:lpstr>Connecting Big Data and Theory</vt:lpstr>
      <vt:lpstr>Other Domains</vt:lpstr>
      <vt:lpstr>Data Science Training</vt:lpstr>
      <vt:lpstr>The Emergence of Data Science Institutes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Technology Services</vt:lpstr>
      <vt:lpstr>Technology Services</vt:lpstr>
      <vt:lpstr>PowerPoint Presentation</vt:lpstr>
      <vt:lpstr>PowerPoint Presentation</vt:lpstr>
      <vt:lpstr>PowerPoint Presentation</vt:lpstr>
      <vt:lpstr>PowerPoint Presentation</vt:lpstr>
      <vt:lpstr>Placement? TBD</vt:lpstr>
      <vt:lpstr>How Michigan is Getting on with  Data Science</vt:lpstr>
      <vt:lpstr>My first PhD Students: non-Astronomers</vt:lpstr>
    </vt:vector>
  </TitlesOfParts>
  <Company>University of Michigan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Christopher Miller</dc:creator>
  <cp:lastModifiedBy>Microsoft Office User</cp:lastModifiedBy>
  <cp:revision>43</cp:revision>
  <dcterms:created xsi:type="dcterms:W3CDTF">2016-04-12T21:10:29Z</dcterms:created>
  <dcterms:modified xsi:type="dcterms:W3CDTF">2017-12-12T15:43:39Z</dcterms:modified>
</cp:coreProperties>
</file>